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82" r:id="rId3"/>
    <p:sldId id="284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88" r:id="rId20"/>
    <p:sldId id="291" r:id="rId21"/>
    <p:sldId id="289" r:id="rId22"/>
    <p:sldId id="292" r:id="rId23"/>
    <p:sldId id="285" r:id="rId24"/>
    <p:sldId id="286" r:id="rId25"/>
    <p:sldId id="287" r:id="rId26"/>
  </p:sldIdLst>
  <p:sldSz cx="9144000" cy="5143500"/>
  <p:notesSz cx="6858000" cy="9144000"/>
  <p:embeddedFontLst>
    <p:embeddedFont>
      <p:font typeface="Cairo"/>
      <p:regular r:id="rId30"/>
    </p:embeddedFont>
    <p:embeddedFont>
      <p:font typeface="Roboto Condensed" panose="02000000000000000000"/>
      <p:regular r:id="rId31"/>
    </p:embeddedFont>
    <p:embeddedFont>
      <p:font typeface="Inter" panose="02000503000000020004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  <p:guide orient="horz" pos="177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19b362986_0_5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19b362986_0_5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86ec53ee9_0_3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86ec53ee9_0_3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86ec53ee9_0_3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86ec53ee9_0_3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0fff9816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0fff9816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0006f44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0006f44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>
  <p:cSld name="3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/>
          <a:srcRect r="32253"/>
          <a:stretch>
            <a:fillRect/>
          </a:stretch>
        </p:blipFill>
        <p:spPr>
          <a:xfrm>
            <a:off x="3908175" y="0"/>
            <a:ext cx="52358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1371600" y="2718177"/>
            <a:ext cx="457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body" idx="1"/>
          </p:nvPr>
        </p:nvSpPr>
        <p:spPr>
          <a:xfrm>
            <a:off x="1371600" y="3175377"/>
            <a:ext cx="4572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118875" y="4937750"/>
            <a:ext cx="19875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371599" y="1693923"/>
            <a:ext cx="4572001" cy="79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1">
  <p:cSld name="3_Title 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/>
          <a:srcRect r="32253"/>
          <a:stretch>
            <a:fillRect/>
          </a:stretch>
        </p:blipFill>
        <p:spPr>
          <a:xfrm>
            <a:off x="3908175" y="0"/>
            <a:ext cx="52358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371600" y="2718177"/>
            <a:ext cx="457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type="body" idx="1"/>
          </p:nvPr>
        </p:nvSpPr>
        <p:spPr>
          <a:xfrm>
            <a:off x="1371600" y="3175377"/>
            <a:ext cx="4572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(S@DLTT)">
  <p:cSld name="1_Gradient Layer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FF6F00"/>
              </a:gs>
              <a:gs pos="95000">
                <a:srgbClr val="CC0000"/>
              </a:gs>
              <a:gs pos="100000">
                <a:srgbClr val="D52D2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>
              <a:solidFill>
                <a:schemeClr val="lt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13716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body" idx="1"/>
          </p:nvPr>
        </p:nvSpPr>
        <p:spPr>
          <a:xfrm>
            <a:off x="13716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21034" y="4935464"/>
            <a:ext cx="705307" cy="11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122339" y="4935500"/>
            <a:ext cx="21987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">
  <p:cSld name="CUSTOM_8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 txBox="1"/>
          <p:nvPr>
            <p:ph type="title"/>
          </p:nvPr>
        </p:nvSpPr>
        <p:spPr>
          <a:xfrm>
            <a:off x="457200" y="2114550"/>
            <a:ext cx="82296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3914699" y="4926550"/>
            <a:ext cx="20199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09404" y="4926510"/>
            <a:ext cx="705307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>
  <p:cSld name="1_Gradient Layer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457200"/>
            <a:ext cx="77724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type="body" idx="1"/>
          </p:nvPr>
        </p:nvSpPr>
        <p:spPr>
          <a:xfrm>
            <a:off x="457200" y="960000"/>
            <a:ext cx="7772400" cy="35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4" name="Google Shape;84;p18"/>
          <p:cNvSpPr txBox="1"/>
          <p:nvPr/>
        </p:nvSpPr>
        <p:spPr>
          <a:xfrm>
            <a:off x="824188" y="4709150"/>
            <a:ext cx="20685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8872" y="4709114"/>
            <a:ext cx="705307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">
  <p:cSld name="CUSTOM_3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824175" y="4937800"/>
            <a:ext cx="21246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8872" y="4937760"/>
            <a:ext cx="705307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>
  <p:cSld name="CUSTOM_3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/>
          <a:srcRect r="32253"/>
          <a:stretch>
            <a:fillRect/>
          </a:stretch>
        </p:blipFill>
        <p:spPr>
          <a:xfrm>
            <a:off x="3908175" y="0"/>
            <a:ext cx="52358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50000"/>
              </a:srgbClr>
            </a:outerShdw>
          </a:effectLst>
        </p:spPr>
      </p:pic>
      <p:sp>
        <p:nvSpPr>
          <p:cNvPr id="97" name="Google Shape;97;p20"/>
          <p:cNvSpPr txBox="1"/>
          <p:nvPr/>
        </p:nvSpPr>
        <p:spPr>
          <a:xfrm>
            <a:off x="118875" y="4937750"/>
            <a:ext cx="19986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14400" y="1693923"/>
            <a:ext cx="4572001" cy="79248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914401" y="2718177"/>
            <a:ext cx="457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type="body" idx="1"/>
          </p:nvPr>
        </p:nvSpPr>
        <p:spPr>
          <a:xfrm>
            <a:off x="914401" y="3175377"/>
            <a:ext cx="4572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0" y="4667250"/>
            <a:ext cx="7381800" cy="476400"/>
          </a:xfrm>
          <a:prstGeom prst="rect">
            <a:avLst/>
          </a:prstGeom>
          <a:solidFill>
            <a:srgbClr val="1A4C47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6905625" y="4665927"/>
            <a:ext cx="2238375" cy="476250"/>
          </a:xfrm>
          <a:prstGeom prst="flowChartManualOperation">
            <a:avLst/>
          </a:prstGeom>
          <a:solidFill>
            <a:srgbClr val="0C77EF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7810500" y="4665927"/>
            <a:ext cx="1333500" cy="476100"/>
          </a:xfrm>
          <a:prstGeom prst="rect">
            <a:avLst/>
          </a:prstGeom>
          <a:solidFill>
            <a:srgbClr val="0C77EF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/>
          <p:nvPr>
            <p:ph type="sldNum" idx="12"/>
          </p:nvPr>
        </p:nvSpPr>
        <p:spPr>
          <a:xfrm>
            <a:off x="6553201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7" name="Google Shape;107;p22" descr="A white text on a black background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6750" y="4808250"/>
            <a:ext cx="11430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457201" y="456421"/>
            <a:ext cx="82296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94B46"/>
              </a:buClr>
              <a:buSzPts val="2300"/>
              <a:buFont typeface="Arial" panose="020B0604020202020204"/>
              <a:buNone/>
              <a:defRPr sz="2300" b="1" i="0" u="none" strike="noStrike" cap="none">
                <a:solidFill>
                  <a:srgbClr val="194B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type="body" idx="1"/>
          </p:nvPr>
        </p:nvSpPr>
        <p:spPr>
          <a:xfrm>
            <a:off x="463621" y="785102"/>
            <a:ext cx="8229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194B46"/>
              </a:buClr>
              <a:buSzPts val="1800"/>
              <a:buNone/>
              <a:defRPr sz="1800" b="1">
                <a:solidFill>
                  <a:srgbClr val="194B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194B46"/>
              </a:buClr>
              <a:buSzPts val="2100"/>
              <a:buNone/>
              <a:defRPr sz="2100" b="1">
                <a:solidFill>
                  <a:srgbClr val="194B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Clr>
                <a:srgbClr val="194B46"/>
              </a:buClr>
              <a:buSzPts val="2100"/>
              <a:buNone/>
              <a:defRPr sz="2100" b="1">
                <a:solidFill>
                  <a:srgbClr val="194B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rgbClr val="194B46"/>
              </a:buClr>
              <a:buSzPts val="2100"/>
              <a:buNone/>
              <a:defRPr sz="2100" b="1">
                <a:solidFill>
                  <a:srgbClr val="194B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Clr>
                <a:srgbClr val="194B46"/>
              </a:buClr>
              <a:buSzPts val="2100"/>
              <a:buNone/>
              <a:defRPr sz="2100" b="1">
                <a:solidFill>
                  <a:srgbClr val="194B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type="body" idx="2"/>
          </p:nvPr>
        </p:nvSpPr>
        <p:spPr>
          <a:xfrm>
            <a:off x="463621" y="1285875"/>
            <a:ext cx="82296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rmAutofit/>
          </a:bodyPr>
          <a:lstStyle>
            <a:lvl1pPr marL="457200" lvl="0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79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79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1042" y="554265"/>
            <a:ext cx="155277" cy="1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2 (CSB2@DLTT) 3">
  <p:cSld name="CUSTOM_6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algn="bl" rotWithShape="0">
              <a:srgbClr val="000000">
                <a:alpha val="49800"/>
              </a:srgbClr>
            </a:outerShdw>
          </a:effectLst>
        </p:spPr>
      </p:pic>
      <p:sp>
        <p:nvSpPr>
          <p:cNvPr id="115" name="Google Shape;115;p23"/>
          <p:cNvSpPr txBox="1"/>
          <p:nvPr>
            <p:ph type="title"/>
          </p:nvPr>
        </p:nvSpPr>
        <p:spPr>
          <a:xfrm>
            <a:off x="1371600" y="45720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type="body" idx="1"/>
          </p:nvPr>
        </p:nvSpPr>
        <p:spPr>
          <a:xfrm>
            <a:off x="1371600" y="914400"/>
            <a:ext cx="7315200" cy="3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●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○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■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●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○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■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●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○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Char char="■"/>
              <a:defRPr sz="1200" b="0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117" name="Google Shape;117;p23"/>
          <p:cNvSpPr txBox="1"/>
          <p:nvPr/>
        </p:nvSpPr>
        <p:spPr>
          <a:xfrm>
            <a:off x="7253225" y="4914900"/>
            <a:ext cx="126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en-GB" sz="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fld>
            <a:r>
              <a:rPr lang="en-GB" sz="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d</a:t>
            </a: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efi-talents</a:t>
            </a:r>
            <a:r>
              <a:rPr lang="en-GB" sz="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.io</a:t>
            </a:r>
            <a:endParaRPr sz="800" b="0" i="0" u="none" strike="noStrike" cap="non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03336" y="4965192"/>
            <a:ext cx="618136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7.xml"/><Relationship Id="rId3" Type="http://schemas.openxmlformats.org/officeDocument/2006/relationships/hyperlink" Target="https://forms.gle/tkesNXGYgrJnYJnv5" TargetMode="External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3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4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5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6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7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8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9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0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0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7.xml"/><Relationship Id="rId3" Type="http://schemas.openxmlformats.org/officeDocument/2006/relationships/hyperlink" Target="https://forms.gle/iRNjCf8TCHi8My7v5" TargetMode="External"/><Relationship Id="rId2" Type="http://schemas.openxmlformats.org/officeDocument/2006/relationships/hyperlink" Target="https://forms.gle/4VFcpPF6SMRZaWDA6" TargetMode="Externa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www.linkedin.com/company/bitcoin-talents/" TargetMode="External"/><Relationship Id="rId3" Type="http://schemas.openxmlformats.org/officeDocument/2006/relationships/image" Target="../media/image51.png"/><Relationship Id="rId2" Type="http://schemas.openxmlformats.org/officeDocument/2006/relationships/hyperlink" Target="https://twitter.com/BitcoinTalents" TargetMode="External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5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6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9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hyperlink" Target="https://bitcoin.org/bitcoin.pdf" TargetMode="External"/><Relationship Id="rId1" Type="http://schemas.openxmlformats.org/officeDocument/2006/relationships/hyperlink" Target="https://21lesson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type="title"/>
          </p:nvPr>
        </p:nvSpPr>
        <p:spPr>
          <a:xfrm>
            <a:off x="457200" y="457200"/>
            <a:ext cx="77724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/>
              <a:t>Assignment </a:t>
            </a:r>
            <a:r>
              <a:rPr lang="en-GB"/>
              <a:t>1</a:t>
            </a:r>
            <a:endParaRPr lang="en-GB"/>
          </a:p>
        </p:txBody>
      </p:sp>
      <p:sp>
        <p:nvSpPr>
          <p:cNvPr id="480" name="Google Shape;480;p50"/>
          <p:cNvSpPr txBox="1"/>
          <p:nvPr>
            <p:ph type="body" idx="1"/>
          </p:nvPr>
        </p:nvSpPr>
        <p:spPr>
          <a:xfrm>
            <a:off x="457200" y="960000"/>
            <a:ext cx="7772400" cy="35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300" b="1">
                <a:solidFill>
                  <a:schemeClr val="dk1"/>
                </a:solidFill>
              </a:rPr>
              <a:t>Read all chapters of “</a:t>
            </a:r>
            <a:r>
              <a:rPr lang="en-GB" sz="1300" b="1" u="sng">
                <a:solidFill>
                  <a:schemeClr val="hlink"/>
                </a:solidFill>
                <a:hlinkClick r:id="rId1"/>
              </a:rPr>
              <a:t>21 Lessons</a:t>
            </a:r>
            <a:r>
              <a:rPr lang="en-GB" sz="1300" b="1">
                <a:solidFill>
                  <a:schemeClr val="dk1"/>
                </a:solidFill>
              </a:rPr>
              <a:t>” and the </a:t>
            </a:r>
            <a:r>
              <a:rPr lang="en-GB" sz="1300" b="1" u="sng">
                <a:solidFill>
                  <a:schemeClr val="hlink"/>
                </a:solidFill>
                <a:hlinkClick r:id="rId2"/>
              </a:rPr>
              <a:t>Bitcoin whitepaper</a:t>
            </a:r>
            <a:r>
              <a:rPr lang="en-GB" sz="1300" b="1">
                <a:solidFill>
                  <a:schemeClr val="dk1"/>
                </a:solidFill>
              </a:rPr>
              <a:t>.</a:t>
            </a:r>
            <a:endParaRPr sz="1300" b="1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>
                <a:solidFill>
                  <a:schemeClr val="dk1"/>
                </a:solidFill>
              </a:rPr>
              <a:t>Summarize your key learnings from each chapter of “21 lessons.” </a:t>
            </a:r>
            <a:endParaRPr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>
                <a:solidFill>
                  <a:schemeClr val="dk1"/>
                </a:solidFill>
              </a:rPr>
              <a:t>Summarize your key learnings from the Bitcoin whitepaper in your own words.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 b="1">
                <a:solidFill>
                  <a:schemeClr val="dk1"/>
                </a:solidFill>
              </a:rPr>
              <a:t>Practical: Bitcoin transaction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>
                <a:solidFill>
                  <a:schemeClr val="dk1"/>
                </a:solidFill>
              </a:rPr>
              <a:t>Obtain a Bitcoin address and send there some fractions of a Bitcoin.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>
                <a:solidFill>
                  <a:schemeClr val="dk1"/>
                </a:solidFill>
              </a:rPr>
              <a:t>Observe the transactions on the block explorer.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>
                <a:solidFill>
                  <a:schemeClr val="dk1"/>
                </a:solidFill>
              </a:rPr>
              <a:t>Also observe the mempool.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P</a:t>
            </a:r>
            <a:r>
              <a:rPr lang="en-GB" sz="1300" b="1">
                <a:solidFill>
                  <a:schemeClr val="dk1"/>
                </a:solidFill>
              </a:rPr>
              <a:t>resent your observations</a:t>
            </a:r>
            <a:endParaRPr sz="13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>
                <a:solidFill>
                  <a:schemeClr val="dk1"/>
                </a:solidFill>
              </a:rPr>
              <a:t>Work and record your findings in a Google Slides presentation for your presentation in the next session. 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>
                <a:solidFill>
                  <a:schemeClr val="dk1"/>
                </a:solidFill>
              </a:rPr>
              <a:t>Create high-quality slides.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>
                <a:solidFill>
                  <a:schemeClr val="dk1"/>
                </a:solidFill>
              </a:rPr>
              <a:t>Include references and hints for the other participants.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REMINDER</a:t>
            </a:r>
            <a:r>
              <a:rPr lang="en-GB">
                <a:solidFill>
                  <a:schemeClr val="dk1"/>
                </a:solidFill>
              </a:rPr>
              <a:t>: In order to participate in the program, you need to fill out this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FORM</a:t>
            </a:r>
            <a:r>
              <a:rPr lang="en-GB">
                <a:solidFill>
                  <a:schemeClr val="dk1"/>
                </a:solidFill>
              </a:rPr>
              <a:t>. We need your confirmation on this form for GDPR reasons. Please note </a:t>
            </a:r>
            <a:r>
              <a:rPr lang="en-GB" b="1">
                <a:solidFill>
                  <a:schemeClr val="dk1"/>
                </a:solidFill>
              </a:rPr>
              <a:t>that you cannot participate in the program</a:t>
            </a:r>
            <a:r>
              <a:rPr lang="en-GB">
                <a:solidFill>
                  <a:schemeClr val="dk1"/>
                </a:solidFill>
              </a:rPr>
              <a:t> without filling out the survey.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1" name="Google Shape;481;p50"/>
          <p:cNvSpPr/>
          <p:nvPr/>
        </p:nvSpPr>
        <p:spPr>
          <a:xfrm rot="250285">
            <a:off x="6279649" y="221541"/>
            <a:ext cx="1270265" cy="646119"/>
          </a:xfrm>
          <a:prstGeom prst="rect">
            <a:avLst/>
          </a:prstGeom>
          <a:solidFill>
            <a:srgbClr val="EF9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DYOR!</a:t>
            </a:r>
            <a:endParaRPr sz="2600" b="1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242695"/>
            <a:ext cx="57277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1720850"/>
            <a:ext cx="58166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15" y="1278255"/>
            <a:ext cx="4154170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1209675"/>
            <a:ext cx="4895215" cy="3575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549400"/>
            <a:ext cx="60452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87500"/>
            <a:ext cx="59436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65" y="1300480"/>
            <a:ext cx="3380105" cy="3451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r>
              <a:rPr lang="en-GB"/>
              <a:t> 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1b.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the Bitcoin whitepaper in your own words.</a:t>
            </a: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127250"/>
            <a:ext cx="55626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</a:t>
            </a:r>
            <a:r>
              <a:rPr lang="en-US" altLang="en-GB"/>
              <a:t>2.</a:t>
            </a:r>
            <a:r>
              <a:rPr lang="en-GB">
                <a:sym typeface="+mn-ea"/>
              </a:rPr>
              <a:t>Practical: Bitcoin transaction</a:t>
            </a:r>
            <a:br>
              <a:rPr>
                <a:solidFill>
                  <a:schemeClr val="dk1"/>
                </a:solidFill>
              </a:rPr>
            </a:b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2a.</a:t>
            </a:r>
            <a:r>
              <a:rPr lang="en-GB">
                <a:solidFill>
                  <a:schemeClr val="dk1"/>
                </a:solidFill>
                <a:sym typeface="+mn-ea"/>
              </a:rPr>
              <a:t>Obtain a Bitcoin address and send there some fractions of a Bitcoin.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 descr="Pasted Graphic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935" y="1320800"/>
            <a:ext cx="2052320" cy="3369310"/>
          </a:xfrm>
          <a:prstGeom prst="rect">
            <a:avLst/>
          </a:prstGeom>
        </p:spPr>
      </p:pic>
      <p:pic>
        <p:nvPicPr>
          <p:cNvPr id="2" name="Picture 1" descr="Pasted Graphic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5" y="1320800"/>
            <a:ext cx="2052320" cy="33699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</a:t>
            </a:r>
            <a:r>
              <a:rPr lang="en-US" altLang="en-GB"/>
              <a:t>2.</a:t>
            </a:r>
            <a:r>
              <a:rPr lang="en-GB">
                <a:sym typeface="+mn-ea"/>
              </a:rPr>
              <a:t>Practical: Bitcoin transaction</a:t>
            </a:r>
            <a:br>
              <a:rPr>
                <a:solidFill>
                  <a:schemeClr val="dk1"/>
                </a:solidFill>
              </a:rPr>
            </a:b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sym typeface="+mn-ea"/>
              </a:rPr>
              <a:t>2b.Observe the transactions on the block explorer.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 descr="Pasted Graphic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246505"/>
            <a:ext cx="7069455" cy="2116455"/>
          </a:xfrm>
          <a:prstGeom prst="rect">
            <a:avLst/>
          </a:prstGeom>
        </p:spPr>
      </p:pic>
      <p:pic>
        <p:nvPicPr>
          <p:cNvPr id="2" name="Picture 1" descr="Pasted Graphic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4220"/>
            <a:ext cx="6820535" cy="2458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40" y="2123440"/>
            <a:ext cx="6649720" cy="14039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</a:t>
            </a:r>
            <a:r>
              <a:rPr lang="en-US" altLang="en-GB"/>
              <a:t>2.</a:t>
            </a:r>
            <a:r>
              <a:rPr lang="en-GB">
                <a:sym typeface="+mn-ea"/>
              </a:rPr>
              <a:t>Practical: Bitcoin transaction</a:t>
            </a:r>
            <a:br>
              <a:rPr>
                <a:solidFill>
                  <a:schemeClr val="dk1"/>
                </a:solidFill>
              </a:rPr>
            </a:b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sym typeface="+mn-ea"/>
              </a:rPr>
              <a:t>2c.Also observe the mempool.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 descr="Pasted Graphic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135" y="1583690"/>
            <a:ext cx="6377305" cy="21774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 txBox="1"/>
          <p:nvPr>
            <p:ph type="title"/>
          </p:nvPr>
        </p:nvSpPr>
        <p:spPr>
          <a:xfrm>
            <a:off x="457200" y="457200"/>
            <a:ext cx="77724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Submit Assignment</a:t>
            </a:r>
            <a:endParaRPr b="0"/>
          </a:p>
        </p:txBody>
      </p:sp>
      <p:pic>
        <p:nvPicPr>
          <p:cNvPr id="501" name="Google Shape;501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72313" y="1112400"/>
            <a:ext cx="2599377" cy="259937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3">
            <a:hlinkClick r:id="rId2"/>
          </p:cNvPr>
          <p:cNvSpPr txBox="1"/>
          <p:nvPr/>
        </p:nvSpPr>
        <p:spPr>
          <a:xfrm>
            <a:off x="2203500" y="3711775"/>
            <a:ext cx="47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https://forms.gle/iRNjCf8TCHi8My7v5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subTitle" idx="4294967295"/>
          </p:nvPr>
        </p:nvSpPr>
        <p:spPr>
          <a:xfrm>
            <a:off x="1292725" y="736625"/>
            <a:ext cx="7394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With a few click within Google Slides you can generate an internet link so that others can view your slides. You can also allow or prevent editing as you wish.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08" name="Google Shape;508;p54"/>
          <p:cNvSpPr txBox="1"/>
          <p:nvPr>
            <p:ph type="title"/>
          </p:nvPr>
        </p:nvSpPr>
        <p:spPr>
          <a:xfrm>
            <a:off x="13716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you share a Google Slides presentation?</a:t>
            </a:r>
            <a:endParaRPr lang="en-GB"/>
          </a:p>
        </p:txBody>
      </p:sp>
      <p:grpSp>
        <p:nvGrpSpPr>
          <p:cNvPr id="509" name="Google Shape;509;p54"/>
          <p:cNvGrpSpPr/>
          <p:nvPr/>
        </p:nvGrpSpPr>
        <p:grpSpPr>
          <a:xfrm>
            <a:off x="474875" y="1451875"/>
            <a:ext cx="2703625" cy="1984865"/>
            <a:chOff x="474875" y="1147075"/>
            <a:chExt cx="2703625" cy="1984865"/>
          </a:xfrm>
        </p:grpSpPr>
        <p:pic>
          <p:nvPicPr>
            <p:cNvPr id="510" name="Google Shape;510;p54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74875" y="1221725"/>
              <a:ext cx="2703598" cy="191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54"/>
            <p:cNvSpPr/>
            <p:nvPr/>
          </p:nvSpPr>
          <p:spPr>
            <a:xfrm>
              <a:off x="2622900" y="1373550"/>
              <a:ext cx="555600" cy="343500"/>
            </a:xfrm>
            <a:prstGeom prst="ellipse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2418325" y="1147075"/>
              <a:ext cx="284400" cy="284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1</a:t>
              </a:r>
              <a:endParaRPr b="1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grpSp>
        <p:nvGrpSpPr>
          <p:cNvPr id="513" name="Google Shape;513;p54"/>
          <p:cNvGrpSpPr/>
          <p:nvPr/>
        </p:nvGrpSpPr>
        <p:grpSpPr>
          <a:xfrm>
            <a:off x="3272967" y="1987825"/>
            <a:ext cx="2703599" cy="1919901"/>
            <a:chOff x="3272967" y="1221725"/>
            <a:chExt cx="2703599" cy="1919901"/>
          </a:xfrm>
        </p:grpSpPr>
        <p:pic>
          <p:nvPicPr>
            <p:cNvPr id="514" name="Google Shape;514;p5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272967" y="1221725"/>
              <a:ext cx="2703599" cy="1919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54"/>
            <p:cNvSpPr/>
            <p:nvPr/>
          </p:nvSpPr>
          <p:spPr>
            <a:xfrm>
              <a:off x="3777250" y="2514000"/>
              <a:ext cx="862200" cy="343500"/>
            </a:xfrm>
            <a:prstGeom prst="ellipse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3601925" y="2264900"/>
              <a:ext cx="284400" cy="284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2</a:t>
              </a:r>
              <a:endParaRPr b="1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grpSp>
        <p:nvGrpSpPr>
          <p:cNvPr id="517" name="Google Shape;517;p54"/>
          <p:cNvGrpSpPr/>
          <p:nvPr/>
        </p:nvGrpSpPr>
        <p:grpSpPr>
          <a:xfrm>
            <a:off x="6052138" y="2463775"/>
            <a:ext cx="2672736" cy="1910213"/>
            <a:chOff x="6052138" y="1221725"/>
            <a:chExt cx="2672736" cy="1910213"/>
          </a:xfrm>
        </p:grpSpPr>
        <p:pic>
          <p:nvPicPr>
            <p:cNvPr id="518" name="Google Shape;518;p5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052138" y="1221725"/>
              <a:ext cx="2672736" cy="1910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54"/>
            <p:cNvSpPr/>
            <p:nvPr/>
          </p:nvSpPr>
          <p:spPr>
            <a:xfrm>
              <a:off x="6597425" y="2309425"/>
              <a:ext cx="862200" cy="343500"/>
            </a:xfrm>
            <a:prstGeom prst="ellipse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7766400" y="2582150"/>
              <a:ext cx="489600" cy="195000"/>
            </a:xfrm>
            <a:prstGeom prst="ellipse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7766400" y="2246075"/>
              <a:ext cx="489600" cy="195000"/>
            </a:xfrm>
            <a:prstGeom prst="ellipse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6400175" y="2089550"/>
              <a:ext cx="284400" cy="284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3</a:t>
              </a:r>
              <a:endParaRPr b="1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8182875" y="2747100"/>
              <a:ext cx="284400" cy="284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4</a:t>
              </a:r>
              <a:endParaRPr b="1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8196113" y="1974000"/>
              <a:ext cx="284400" cy="284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5</a:t>
              </a:r>
              <a:endParaRPr b="1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55"/>
          <p:cNvGrpSpPr/>
          <p:nvPr/>
        </p:nvGrpSpPr>
        <p:grpSpPr>
          <a:xfrm>
            <a:off x="786575" y="178450"/>
            <a:ext cx="1775400" cy="552948"/>
            <a:chOff x="2048350" y="4383662"/>
            <a:chExt cx="1775400" cy="552948"/>
          </a:xfrm>
        </p:grpSpPr>
        <p:sp>
          <p:nvSpPr>
            <p:cNvPr id="530" name="Google Shape;530;p55"/>
            <p:cNvSpPr txBox="1"/>
            <p:nvPr/>
          </p:nvSpPr>
          <p:spPr>
            <a:xfrm>
              <a:off x="2048350" y="4383662"/>
              <a:ext cx="1775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GB" sz="1000" b="1">
                  <a:latin typeface="Cairo"/>
                  <a:ea typeface="Cairo"/>
                  <a:cs typeface="Cairo"/>
                  <a:sym typeface="Cairo"/>
                </a:rPr>
                <a:t>ORGANIZED BY</a:t>
              </a:r>
              <a:endParaRPr sz="1000" b="1" i="0" u="none" strike="noStrike" cap="non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pic>
          <p:nvPicPr>
            <p:cNvPr id="531" name="Google Shape;531;p5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137622" y="4661593"/>
              <a:ext cx="1366058" cy="275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55"/>
          <p:cNvSpPr txBox="1"/>
          <p:nvPr>
            <p:ph type="title"/>
          </p:nvPr>
        </p:nvSpPr>
        <p:spPr>
          <a:xfrm>
            <a:off x="914401" y="2718177"/>
            <a:ext cx="457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Next: </a:t>
            </a:r>
            <a:r>
              <a:rPr lang="en-GB"/>
              <a:t>Session 2</a:t>
            </a:r>
            <a:endParaRPr lang="en-GB"/>
          </a:p>
        </p:txBody>
      </p:sp>
      <p:sp>
        <p:nvSpPr>
          <p:cNvPr id="533" name="Google Shape;533;p55"/>
          <p:cNvSpPr txBox="1"/>
          <p:nvPr>
            <p:ph type="body" idx="1"/>
          </p:nvPr>
        </p:nvSpPr>
        <p:spPr>
          <a:xfrm>
            <a:off x="914401" y="3175377"/>
            <a:ext cx="4572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February 7, 2024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4" name="Google Shape;534;p55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18125" y="31252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5">
            <a:hlinkClick r:id="rId4"/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658213" y="312525"/>
            <a:ext cx="32419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5"/>
          <p:cNvSpPr txBox="1"/>
          <p:nvPr/>
        </p:nvSpPr>
        <p:spPr>
          <a:xfrm>
            <a:off x="2915350" y="312525"/>
            <a:ext cx="67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Follow us on</a:t>
            </a:r>
            <a:endParaRPr sz="400"/>
          </a:p>
        </p:txBody>
      </p:sp>
      <p:pic>
        <p:nvPicPr>
          <p:cNvPr id="537" name="Google Shape;537;p55"/>
          <p:cNvPicPr preferRelativeResize="0"/>
          <p:nvPr/>
        </p:nvPicPr>
        <p:blipFill rotWithShape="1">
          <a:blip r:embed="rId6"/>
          <a:srcRect l="60637"/>
          <a:stretch>
            <a:fillRect/>
          </a:stretch>
        </p:blipFill>
        <p:spPr>
          <a:xfrm rot="2061884">
            <a:off x="3509719" y="550777"/>
            <a:ext cx="155780" cy="2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/>
        </p:nvSpPr>
        <p:spPr>
          <a:xfrm>
            <a:off x="786568" y="3540674"/>
            <a:ext cx="137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Supported by</a:t>
            </a:r>
            <a:endParaRPr sz="700"/>
          </a:p>
        </p:txBody>
      </p:sp>
      <p:cxnSp>
        <p:nvCxnSpPr>
          <p:cNvPr id="539" name="Google Shape;539;p55"/>
          <p:cNvCxnSpPr/>
          <p:nvPr/>
        </p:nvCxnSpPr>
        <p:spPr>
          <a:xfrm>
            <a:off x="1693625" y="3729600"/>
            <a:ext cx="4307400" cy="2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0" name="Google Shape;540;p5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25937" y="3923387"/>
            <a:ext cx="2132521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59125" y="4405825"/>
            <a:ext cx="81065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756100" y="4405825"/>
            <a:ext cx="11699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728255" y="3923384"/>
            <a:ext cx="2015794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342950" y="4457425"/>
            <a:ext cx="1839974" cy="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5" y="960120"/>
            <a:ext cx="3743960" cy="3952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1490980"/>
            <a:ext cx="4831715" cy="2668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0625"/>
            <a:ext cx="5308600" cy="1003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38985"/>
            <a:ext cx="5158740" cy="2814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" y="1385570"/>
            <a:ext cx="5302250" cy="2952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68425"/>
            <a:ext cx="60579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02055"/>
            <a:ext cx="5867400" cy="1841500"/>
          </a:xfrm>
          <a:prstGeom prst="rect">
            <a:avLst/>
          </a:prstGeom>
        </p:spPr>
      </p:pic>
      <p:pic>
        <p:nvPicPr>
          <p:cNvPr id="3" name="Picture 2" descr="bitcoin beat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3043555"/>
            <a:ext cx="326009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80" y="1263015"/>
            <a:ext cx="4916805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lang="en-US" altLang="en-GB"/>
              <a:t>:1.</a:t>
            </a:r>
            <a:r>
              <a:rPr lang="en-GB">
                <a:sym typeface="+mn-ea"/>
              </a:rPr>
              <a:t>Read all chapters of “</a:t>
            </a:r>
            <a:r>
              <a:rPr lang="en-GB" u="sng">
                <a:solidFill>
                  <a:schemeClr val="hlink"/>
                </a:solidFill>
                <a:sym typeface="+mn-ea"/>
                <a:hlinkClick r:id="rId1"/>
              </a:rPr>
              <a:t>21 Lessons</a:t>
            </a:r>
            <a:r>
              <a:rPr lang="en-GB">
                <a:sym typeface="+mn-ea"/>
              </a:rPr>
              <a:t>” and the </a:t>
            </a:r>
            <a:r>
              <a:rPr lang="en-GB" u="sng">
                <a:solidFill>
                  <a:schemeClr val="hlink"/>
                </a:solidFill>
                <a:sym typeface="+mn-ea"/>
                <a:hlinkClick r:id="rId2"/>
              </a:rPr>
              <a:t>Bitcoin whitepaper</a:t>
            </a:r>
            <a:r>
              <a:rPr lang="en-GB">
                <a:sym typeface="+mn-ea"/>
              </a:rPr>
              <a:t>.</a:t>
            </a:r>
            <a:endParaRPr lang="en-GB"/>
          </a:p>
        </p:txBody>
      </p:sp>
      <p:sp>
        <p:nvSpPr>
          <p:cNvPr id="495" name="Google Shape;495;p52"/>
          <p:cNvSpPr txBox="1"/>
          <p:nvPr>
            <p:ph type="body" idx="1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>
                <a:solidFill>
                  <a:schemeClr val="dk1"/>
                </a:solidFill>
                <a:sym typeface="+mn-ea"/>
              </a:rPr>
              <a:t>1a.</a:t>
            </a:r>
            <a:r>
              <a:rPr lang="en-GB">
                <a:solidFill>
                  <a:schemeClr val="dk1"/>
                </a:solidFill>
                <a:sym typeface="+mn-ea"/>
              </a:rPr>
              <a:t>Summarize your key learnings from each chapter of “21 lessons.” </a:t>
            </a: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>
              <a:solidFill>
                <a:schemeClr val="dk1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1100"/>
            <a:ext cx="4106545" cy="8039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30400"/>
            <a:ext cx="3502025" cy="293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35" y="1579245"/>
            <a:ext cx="3564255" cy="311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3705</Words>
  <Application>WPS Spreadsheets</Application>
  <PresentationFormat/>
  <Paragraphs>154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Cairo</vt:lpstr>
      <vt:lpstr>Roboto Condensed</vt:lpstr>
      <vt:lpstr>Calibri</vt:lpstr>
      <vt:lpstr>Inter</vt:lpstr>
      <vt:lpstr>Microsoft YaHei</vt:lpstr>
      <vt:lpstr>汉仪旗黑</vt:lpstr>
      <vt:lpstr>Arial Unicode MS</vt:lpstr>
      <vt:lpstr>Helvetica Neue</vt:lpstr>
      <vt:lpstr>Simple Light</vt:lpstr>
      <vt:lpstr>Assignment 1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</vt:lpstr>
      <vt:lpstr>Assignment:1.Read all chapters of “21 Lessons” and the Bitcoin whitepaper. </vt:lpstr>
      <vt:lpstr>Assignment 2.Practical: Bitcoin transaction </vt:lpstr>
      <vt:lpstr>Assignment 2.Practical: Bitcoin transaction </vt:lpstr>
      <vt:lpstr>Assignment 2.Practical: Bitcoin transaction </vt:lpstr>
      <vt:lpstr>Submit Assignment</vt:lpstr>
      <vt:lpstr>How can you share a Google Slides presentation?</vt:lpstr>
      <vt:lpstr>Next: Session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/>
  <cp:lastModifiedBy>xueyuanhuang</cp:lastModifiedBy>
  <cp:revision>3</cp:revision>
  <dcterms:created xsi:type="dcterms:W3CDTF">2024-02-01T07:06:20Z</dcterms:created>
  <dcterms:modified xsi:type="dcterms:W3CDTF">2024-02-01T07:06:20Z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